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64" r:id="rId2"/>
    <p:sldId id="387" r:id="rId3"/>
    <p:sldId id="434" r:id="rId4"/>
    <p:sldId id="390" r:id="rId5"/>
    <p:sldId id="359" r:id="rId6"/>
    <p:sldId id="417" r:id="rId7"/>
    <p:sldId id="418" r:id="rId8"/>
    <p:sldId id="411" r:id="rId9"/>
    <p:sldId id="419" r:id="rId10"/>
    <p:sldId id="415" r:id="rId11"/>
    <p:sldId id="420" r:id="rId12"/>
    <p:sldId id="416" r:id="rId13"/>
    <p:sldId id="421" r:id="rId14"/>
    <p:sldId id="422" r:id="rId15"/>
    <p:sldId id="410" r:id="rId16"/>
    <p:sldId id="423" r:id="rId17"/>
    <p:sldId id="424" r:id="rId18"/>
    <p:sldId id="425" r:id="rId19"/>
    <p:sldId id="412" r:id="rId20"/>
    <p:sldId id="426" r:id="rId21"/>
    <p:sldId id="427" r:id="rId22"/>
    <p:sldId id="428" r:id="rId23"/>
    <p:sldId id="429" r:id="rId24"/>
  </p:sldIdLst>
  <p:sldSz cx="9144000" cy="6858000" type="screen4x3"/>
  <p:notesSz cx="6797675" cy="99266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80"/>
    <a:srgbClr val="218F33"/>
    <a:srgbClr val="9900CC"/>
    <a:srgbClr val="FFCCCC"/>
    <a:srgbClr val="FFCC66"/>
    <a:srgbClr val="FFCC00"/>
    <a:srgbClr val="FF9999"/>
    <a:srgbClr val="CCE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淺色樣式 1 - 輔色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7336" autoAdjust="0"/>
  </p:normalViewPr>
  <p:slideViewPr>
    <p:cSldViewPr>
      <p:cViewPr>
        <p:scale>
          <a:sx n="70" d="100"/>
          <a:sy n="70" d="100"/>
        </p:scale>
        <p:origin x="-1038" y="-4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25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CAE077-38E5-4AE5-A61F-837E6D8D8FC5}" type="datetimeFigureOut">
              <a:rPr lang="zh-TW" altLang="en-US" smtClean="0"/>
              <a:t>2014/2/21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42FCAE-F9B3-4EA4-9CB5-4E65F73CA6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34140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758D69-9105-476B-A0EA-3C0DAAE96FB6}" type="datetimeFigureOut">
              <a:rPr lang="zh-TW" altLang="en-US" smtClean="0"/>
              <a:pPr/>
              <a:t>2014/2/21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0445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103D5D-1A29-4CD4-9EB7-6A617826BE0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94318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2B16A7-D940-4220-B14D-1010C356265F}" type="slidenum">
              <a:rPr lang="en-GB" altLang="zh-TW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GB" altLang="zh-TW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80706" indent="-180706">
              <a:spcBef>
                <a:spcPct val="0"/>
              </a:spcBef>
            </a:pPr>
            <a:r>
              <a:rPr lang="en-US" altLang="zh-TW" smtClean="0"/>
              <a:t>(</a:t>
            </a:r>
            <a:r>
              <a:rPr altLang="en-US" smtClean="0">
                <a:ea typeface="新細明體" pitchFamily="18" charset="-120"/>
              </a:rPr>
              <a:t>構想是有一頁統整圖，每一項可以點入再說明。</a:t>
            </a:r>
            <a:r>
              <a:rPr lang="en-US" altLang="zh-TW" smtClean="0"/>
              <a:t>)</a:t>
            </a:r>
            <a:endParaRPr altLang="zh-TW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D00B0-113B-42CE-9B91-EB64BC06D3D2}" type="datetimeFigureOut">
              <a:rPr lang="zh-TW" altLang="en-US" smtClean="0"/>
              <a:pPr/>
              <a:t>2014/2/21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302A6-180A-4459-882D-E94712DC6F2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88306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D00B0-113B-42CE-9B91-EB64BC06D3D2}" type="datetimeFigureOut">
              <a:rPr lang="zh-TW" altLang="en-US" smtClean="0"/>
              <a:pPr/>
              <a:t>2014/2/21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302A6-180A-4459-882D-E94712DC6F2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44256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D00B0-113B-42CE-9B91-EB64BC06D3D2}" type="datetimeFigureOut">
              <a:rPr lang="zh-TW" altLang="en-US" smtClean="0"/>
              <a:pPr/>
              <a:t>2014/2/21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302A6-180A-4459-882D-E94712DC6F2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29409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分隔頁-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21132-0674-4907-8E35-4FB2109509D6}" type="datetime1">
              <a:rPr lang="zh-TW" altLang="en-US"/>
              <a:pPr>
                <a:defRPr/>
              </a:pPr>
              <a:t>2014/2/21</a:t>
            </a:fld>
            <a:endParaRPr lang="zh-TW" altLang="en-US"/>
          </a:p>
        </p:txBody>
      </p:sp>
      <p:sp>
        <p:nvSpPr>
          <p:cNvPr id="5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010400" y="64992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3082E-4629-4105-B077-0FE91D21A762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2274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子頁-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99592" y="283"/>
            <a:ext cx="8244030" cy="83642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>
            <a:lvl1pPr algn="l">
              <a:defRPr lang="zh-TW" altLang="en-US" sz="3200">
                <a:solidFill>
                  <a:schemeClr val="bg1"/>
                </a:solidFill>
                <a:latin typeface="華康粗黑體(P)" pitchFamily="34" charset="-120"/>
                <a:ea typeface="華康粗黑體(P)" pitchFamily="34" charset="-120"/>
              </a:defRPr>
            </a:lvl1pPr>
          </a:lstStyle>
          <a:p>
            <a:pPr lvl="0"/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646369-7462-49F3-976C-93D9FE4EEB24}" type="datetime1">
              <a:rPr lang="zh-TW" altLang="en-US"/>
              <a:pPr>
                <a:defRPr/>
              </a:pPr>
              <a:t>2014/2/21</a:t>
            </a:fld>
            <a:endParaRPr lang="zh-TW" altLang="en-US"/>
          </a:p>
        </p:txBody>
      </p:sp>
      <p:sp>
        <p:nvSpPr>
          <p:cNvPr id="5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6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010400" y="64992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0CC4FA-9BEA-48D9-9E23-7A044F28013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56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D00B0-113B-42CE-9B91-EB64BC06D3D2}" type="datetimeFigureOut">
              <a:rPr lang="zh-TW" altLang="en-US" smtClean="0"/>
              <a:pPr/>
              <a:t>2014/2/21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302A6-180A-4459-882D-E94712DC6F2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28317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D00B0-113B-42CE-9B91-EB64BC06D3D2}" type="datetimeFigureOut">
              <a:rPr lang="zh-TW" altLang="en-US" smtClean="0"/>
              <a:pPr/>
              <a:t>2014/2/21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302A6-180A-4459-882D-E94712DC6F2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7366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D00B0-113B-42CE-9B91-EB64BC06D3D2}" type="datetimeFigureOut">
              <a:rPr lang="zh-TW" altLang="en-US" smtClean="0"/>
              <a:pPr/>
              <a:t>2014/2/21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302A6-180A-4459-882D-E94712DC6F2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0555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D00B0-113B-42CE-9B91-EB64BC06D3D2}" type="datetimeFigureOut">
              <a:rPr lang="zh-TW" altLang="en-US" smtClean="0"/>
              <a:pPr/>
              <a:t>2014/2/21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302A6-180A-4459-882D-E94712DC6F2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6687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D00B0-113B-42CE-9B91-EB64BC06D3D2}" type="datetimeFigureOut">
              <a:rPr lang="zh-TW" altLang="en-US" smtClean="0"/>
              <a:pPr/>
              <a:t>2014/2/21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302A6-180A-4459-882D-E94712DC6F2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480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D00B0-113B-42CE-9B91-EB64BC06D3D2}" type="datetimeFigureOut">
              <a:rPr lang="zh-TW" altLang="en-US" smtClean="0"/>
              <a:pPr/>
              <a:t>2014/2/21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302A6-180A-4459-882D-E94712DC6F2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77390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D00B0-113B-42CE-9B91-EB64BC06D3D2}" type="datetimeFigureOut">
              <a:rPr lang="zh-TW" altLang="en-US" smtClean="0"/>
              <a:pPr/>
              <a:t>2014/2/21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302A6-180A-4459-882D-E94712DC6F2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30791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D00B0-113B-42CE-9B91-EB64BC06D3D2}" type="datetimeFigureOut">
              <a:rPr lang="zh-TW" altLang="en-US" smtClean="0"/>
              <a:pPr/>
              <a:t>2014/2/21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302A6-180A-4459-882D-E94712DC6F2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083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D00B0-113B-42CE-9B91-EB64BC06D3D2}" type="datetimeFigureOut">
              <a:rPr lang="zh-TW" altLang="en-US" smtClean="0"/>
              <a:pPr/>
              <a:t>2014/2/21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302A6-180A-4459-882D-E94712DC6F2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0919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529" y="1988840"/>
            <a:ext cx="8424936" cy="194421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zh-TW" altLang="en-US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>國立臺灣</a:t>
            </a:r>
            <a:r>
              <a:rPr lang="zh-TW" alt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>藝術</a:t>
            </a:r>
            <a:r>
              <a:rPr lang="zh-TW" altLang="en-US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>大學</a:t>
            </a:r>
            <a:r>
              <a:rPr lang="en-US" altLang="zh-TW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>推廣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>教育中心－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zh-TW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國際化藝術推廣教育的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殿堂</a:t>
            </a:r>
            <a:r>
              <a:rPr lang="en-US" altLang="zh-TW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1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4101" name="Picture 5" descr="C:\Documents and Settings\100-01\桌面\研修班照片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92" y="4416426"/>
            <a:ext cx="2843809" cy="2131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Documents and Settings\100-01\桌面\研修班照片\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416426"/>
            <a:ext cx="2665968" cy="2033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Documents and Settings\100-01\桌面\研修班照片\第一屆兩岸多媒體青年編輯高級研修班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3928" y="4416426"/>
            <a:ext cx="2879725" cy="209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7703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3608" y="5589240"/>
            <a:ext cx="7776864" cy="917922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書法</a:t>
            </a:r>
            <a:r>
              <a:rPr lang="zh-TW" altLang="en-US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與墨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畫研習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</a:t>
            </a:r>
            <a:r>
              <a:rPr lang="zh-TW" altLang="en-US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課程</a:t>
            </a: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書法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工筆重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彩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四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君子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花鳥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山水</a:t>
            </a:r>
            <a: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10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758710"/>
            <a:ext cx="4463855" cy="3347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58130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3608" y="6507163"/>
            <a:ext cx="7776864" cy="152400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文物鑑賞與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收藏研習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專業課程</a:t>
            </a: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文物</a:t>
            </a: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市場與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收藏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書畫藝術與市場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發展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從文物收藏到文物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投資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文物收藏的利益與商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機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文物鑑賞與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管理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文物鑑賞美學與市場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操作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文物保險的概念與實務</a:t>
            </a: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11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019" y="2852936"/>
            <a:ext cx="3260461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1104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99592" y="6105649"/>
            <a:ext cx="7560840" cy="269850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石雕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藝術研習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專業課程</a:t>
            </a: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石雕藝術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原理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石雕創作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賞析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石雕藝術創作實物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賞析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石雕工作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坊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成果</a:t>
            </a:r>
            <a:r>
              <a:rPr lang="zh-TW" altLang="en-US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發表與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講評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12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12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4340" name="Picture 4" descr="N:\15美術學院資料夾\雕塑學系\系簡介\系簡介更新\系簡介J\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636912"/>
            <a:ext cx="2590130" cy="366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8130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3608" y="5661248"/>
            <a:ext cx="7776864" cy="845914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木雕藝術研習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  </a:t>
            </a: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專業課程</a:t>
            </a: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木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雕</a:t>
            </a: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藝術原理</a:t>
            </a:r>
            <a: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木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雕</a:t>
            </a: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創作賞析</a:t>
            </a:r>
            <a: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木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雕</a:t>
            </a: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藝術創作實物賞析</a:t>
            </a:r>
            <a: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木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雕</a:t>
            </a: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工作坊</a:t>
            </a:r>
            <a: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成果</a:t>
            </a:r>
            <a:r>
              <a:rPr lang="zh-TW" altLang="en-US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發表與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講評</a:t>
            </a:r>
            <a: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13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13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5362" name="Picture 2" descr="N:\15美術學院資料夾\雕塑學系\系簡介\系簡介更新\系簡介J\2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114" y="2771291"/>
            <a:ext cx="2637086" cy="373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5385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584" y="4581128"/>
            <a:ext cx="7992888" cy="1926034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綜合</a:t>
            </a:r>
            <a:r>
              <a:rPr lang="zh-TW" altLang="en-US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媒材雕塑藝術</a:t>
            </a:r>
            <a:r>
              <a:rPr lang="zh-TW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修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</a:t>
            </a:r>
            <a:r>
              <a:rPr lang="zh-TW" altLang="en-US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課程</a:t>
            </a: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綜合媒材雕刻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原理</a:t>
            </a:r>
            <a: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綜合媒材雕刻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創作</a:t>
            </a: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賞析</a:t>
            </a:r>
            <a: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綜合媒材</a:t>
            </a:r>
            <a:r>
              <a:rPr lang="zh-TW" altLang="en-US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雕刻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創作</a:t>
            </a: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實物賞析</a:t>
            </a:r>
            <a: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綜合媒材雕刻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工作</a:t>
            </a: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坊</a:t>
            </a:r>
            <a: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成果</a:t>
            </a:r>
            <a:r>
              <a:rPr lang="zh-TW" altLang="en-US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發表與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講評</a:t>
            </a:r>
            <a:r>
              <a:rPr lang="en-US" altLang="zh-TW" sz="40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14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14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6386" name="Picture 2" descr="N:\15美術學院資料夾\雕塑學系\系簡介\系簡介更新\系簡介J\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668" y="2924944"/>
            <a:ext cx="2376264" cy="336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5385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15616" y="4293096"/>
            <a:ext cx="7704856" cy="2214066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現代舞與街舞研習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專業課程</a:t>
            </a:r>
            <a:r>
              <a:rPr lang="en-US" altLang="zh-TW" sz="31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身心靈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舞蹈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爵士舞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音樂</a:t>
            </a: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與身體律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動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街舞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即興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舞蹈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成果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發表</a:t>
            </a:r>
            <a:r>
              <a:rPr lang="zh-TW" altLang="en-US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與講評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15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15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7412" name="Picture 4" descr="N:\18表演藝術學院資料夾\4舞蹈學系\新北之舞PIC\網路上抓到的照片\010722 3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068960"/>
            <a:ext cx="4233664" cy="2822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094152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79612" y="4365104"/>
            <a:ext cx="7704856" cy="2192524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創意表演研習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專業課程</a:t>
            </a: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創意表演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訓練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默劇小丑表演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訓練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即興表演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訓練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當代戲劇創作</a:t>
            </a:r>
            <a:r>
              <a:rPr lang="en-US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16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16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8436" name="Picture 4" descr="C:\Documents and Settings\100-01\桌面\研修班照片\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621" y="3284984"/>
            <a:ext cx="3628662" cy="2721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5220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99592" y="4941168"/>
            <a:ext cx="7920880" cy="1565993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流行音樂研習班</a:t>
            </a: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專業課程</a:t>
            </a:r>
            <a:r>
              <a:rPr lang="en-US" altLang="zh-TW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當代流行音樂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發展</a:t>
            </a:r>
            <a:r>
              <a:rPr lang="en-US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音樂即興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創意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演唱與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美感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從古典看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流行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音樂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創作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成果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發表</a:t>
            </a:r>
            <a:r>
              <a:rPr lang="zh-TW" altLang="en-US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與講評</a:t>
            </a:r>
            <a:r>
              <a:rPr lang="en-US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17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17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9461" name="Picture 5" descr="C:\Documents and Settings\100-01\桌面\IMG_61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068960"/>
            <a:ext cx="3898873" cy="2924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5220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560" y="4437112"/>
            <a:ext cx="8208912" cy="2070050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民樂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技藝研習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  </a:t>
            </a:r>
            <a:r>
              <a:rPr lang="en-US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1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</a:t>
            </a:r>
            <a:r>
              <a:rPr lang="zh-TW" altLang="en-US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課程</a:t>
            </a:r>
            <a:r>
              <a:rPr lang="en-US" altLang="zh-TW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民樂的創新思維與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實踐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民樂的文化與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創作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臺灣箏樂的傳統與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創新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電腦輔助民樂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創作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數位聲音製作之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應用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民樂</a:t>
            </a: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技藝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演練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成果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發表</a:t>
            </a:r>
            <a:r>
              <a:rPr lang="zh-TW" altLang="en-US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與講評</a:t>
            </a:r>
            <a:r>
              <a:rPr lang="en-US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18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18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043097"/>
            <a:ext cx="4324518" cy="3263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95220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4365104"/>
            <a:ext cx="8064896" cy="2142057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廣</a:t>
            </a:r>
            <a:r>
              <a:rPr lang="zh-TW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電媒體與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主持人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  </a:t>
            </a: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專業課程</a:t>
            </a: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如何成為超級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主持人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電視劇</a:t>
            </a: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製作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腳本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廣播節目創意與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製作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數位錄音體驗與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操作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廣播主播</a:t>
            </a:r>
            <a:r>
              <a:rPr lang="en-US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/</a:t>
            </a: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主持技巧</a:t>
            </a:r>
            <a:r>
              <a:rPr lang="en-US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廣播節目</a:t>
            </a: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創意與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製作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廣播劇製作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腳本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廣播劇</a:t>
            </a: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製播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技巧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 smtClean="0"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19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19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21507" name="Picture 3" descr="C:\Documents and Settings\100-01\桌面\研修班照片\廣電營-1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699" y="2780928"/>
            <a:ext cx="4212469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3062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5" y="3212976"/>
            <a:ext cx="8352929" cy="72008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b="1" dirty="0" smtClean="0">
                <a:solidFill>
                  <a:srgbClr val="7030A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7030A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4000" b="1" dirty="0" smtClean="0">
                <a:solidFill>
                  <a:srgbClr val="7030A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7030A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菁英短期研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1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招生對象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：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* </a:t>
            </a:r>
            <a:r>
              <a:rPr lang="zh-TW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藝文</a:t>
            </a:r>
            <a:r>
              <a:rPr lang="zh-TW" altLang="en-US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領域本科</a:t>
            </a:r>
            <a:r>
              <a:rPr lang="zh-TW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生</a:t>
            </a:r>
            <a:r>
              <a:rPr lang="zh-TW" altLang="en-US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或專科生</a:t>
            </a:r>
            <a:r>
              <a:rPr lang="zh-TW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zh-TW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* </a:t>
            </a:r>
            <a:r>
              <a:rPr lang="zh-TW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文化專業</a:t>
            </a:r>
            <a:r>
              <a:rPr lang="zh-TW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人士</a:t>
            </a:r>
            <a:br>
              <a:rPr lang="zh-TW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* </a:t>
            </a:r>
            <a:r>
              <a:rPr lang="zh-TW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藝文</a:t>
            </a:r>
            <a:r>
              <a:rPr lang="zh-TW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企業或機關團體</a:t>
            </a:r>
            <a:br>
              <a:rPr lang="zh-TW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* </a:t>
            </a:r>
            <a:r>
              <a:rPr lang="zh-TW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對</a:t>
            </a:r>
            <a:r>
              <a:rPr lang="zh-TW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藝術學科有興趣的高中生</a:t>
            </a:r>
            <a:br>
              <a:rPr lang="zh-TW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2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" name="Picture 2" descr="簡易珠寶與精工設計 -1拷貝.jpg@大觀藝術講堂-金工設計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694" y="18648"/>
            <a:ext cx="2308210" cy="326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770" y="3419888"/>
            <a:ext cx="2420059" cy="342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8461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3608" y="2276872"/>
            <a:ext cx="7776864" cy="4230290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微電影創意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製作</a:t>
            </a: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專業課程</a:t>
            </a:r>
            <a:r>
              <a:rPr lang="en-US" altLang="zh-TW" sz="3200" b="1" dirty="0" smtClean="0"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微</a:t>
            </a: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電影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創作</a:t>
            </a:r>
            <a:r>
              <a:rPr lang="zh-TW" altLang="en-US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運用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微電影形式與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類型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企劃與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腳本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攝影棚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實務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剪接與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影像處理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配樂與聲音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製作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成果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發表</a:t>
            </a:r>
            <a:r>
              <a:rPr lang="zh-TW" altLang="en-US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與講評</a:t>
            </a:r>
            <a: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 smtClean="0"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20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20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22533" name="Picture 5" descr="C:\Documents and Settings\100-01\桌面\_MG_877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06217"/>
            <a:ext cx="4010510" cy="2673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0884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43608" y="4787464"/>
            <a:ext cx="7776864" cy="1719699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編劇</a:t>
            </a:r>
            <a:r>
              <a:rPr lang="zh-TW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與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寫作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專業課程</a:t>
            </a:r>
            <a: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劇本創作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原理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電影編劇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基礎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編劇思維與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寫作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電影短片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編劇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編劇工作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坊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成果</a:t>
            </a:r>
            <a:r>
              <a:rPr lang="zh-TW" altLang="en-US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發表與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講評</a:t>
            </a: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21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21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23555" name="Picture 3" descr="C:\Documents and Settings\100-01\桌面\PICT0012_resiz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936" y="3140968"/>
            <a:ext cx="3909664" cy="29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0884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99592" y="4509120"/>
            <a:ext cx="7920880" cy="1998042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數位內容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專業課程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應用軟體</a:t>
            </a: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輔助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設計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網頁設計與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製作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文字造型與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編排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攝影技巧與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應用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多媒體設計與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製作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設計實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作</a:t>
            </a:r>
            <a: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成果</a:t>
            </a:r>
            <a:r>
              <a:rPr lang="zh-TW" altLang="en-US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發表與</a:t>
            </a:r>
            <a:r>
              <a:rPr lang="zh-TW" altLang="zh-TW" sz="32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講評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22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22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24578" name="Picture 2" descr="O:\13傳播學院\圖文系\照片檔案\系所單位照片\DSCN39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924944"/>
            <a:ext cx="4225317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0884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27584" y="4211794"/>
            <a:ext cx="7992888" cy="2295368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4000" b="1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>4</a:t>
            </a:r>
            <a:r>
              <a:rPr lang="zh-TW" altLang="zh-TW" sz="4000" b="1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博物館經營管理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專業課程</a:t>
            </a:r>
            <a:r>
              <a:rPr lang="en-US" altLang="zh-TW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博物館概觀－經營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面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博物館概觀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－</a:t>
            </a:r>
            <a:r>
              <a:rPr lang="zh-TW" altLang="en-US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歷史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面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博物館行銷與典藏品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活用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博物館的教育推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展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博物館</a:t>
            </a:r>
            <a:r>
              <a:rPr lang="zh-TW" altLang="en-US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參訪</a:t>
            </a:r>
            <a:r>
              <a:rPr lang="en-US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博物館與古蹟再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利用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形形色色博物館營運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模式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研討工作坊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/>
              <a:t/>
            </a:r>
            <a:br>
              <a:rPr lang="en-US" altLang="zh-TW" sz="3600" b="1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23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23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23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25602" name="Picture 2" descr="http://c.blog.xuite.net/c/d/3/8/14810476/blog_635223/txt/49424273/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010741"/>
            <a:ext cx="3763300" cy="2402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40884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5" y="1700808"/>
            <a:ext cx="8352929" cy="4608512"/>
          </a:xfrm>
        </p:spPr>
        <p:txBody>
          <a:bodyPr>
            <a:normAutofit/>
          </a:bodyPr>
          <a:lstStyle/>
          <a:p>
            <a:pPr algn="l"/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b="1" dirty="0" smtClean="0">
                <a:solidFill>
                  <a:srgbClr val="7030A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7030A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4000" b="1" dirty="0" smtClean="0">
                <a:solidFill>
                  <a:srgbClr val="7030A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7030A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3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980728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36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>2014</a:t>
            </a:r>
            <a:r>
              <a:rPr lang="zh-TW" altLang="zh-TW" sz="36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zh-TW" sz="36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36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36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36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endParaRPr lang="zh-TW" altLang="en-US" sz="3600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6420382"/>
              </p:ext>
            </p:extLst>
          </p:nvPr>
        </p:nvGraphicFramePr>
        <p:xfrm>
          <a:off x="1043609" y="1988845"/>
          <a:ext cx="7488831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10129"/>
                <a:gridCol w="3778702"/>
              </a:tblGrid>
              <a:tr h="43190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珠寶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設計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現代舞與街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舞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43190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動漫設計創意創作班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創意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表演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43190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視覺藝術與廣告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設計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流行音樂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43190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創意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設計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民樂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技藝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43190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文創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產業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廣電媒體與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主持人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43190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書法與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水墨畫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微電影創意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製作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43190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文物鑑賞與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收藏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編劇與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寫作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43190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石雕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藝術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數位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內容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43190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木雕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藝術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博物館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經營管理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  <a:tr h="433356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TW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綜合媒材雕刻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藝術</a:t>
                      </a:r>
                      <a:r>
                        <a:rPr lang="zh-TW" altLang="en-US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研習</a:t>
                      </a:r>
                      <a:r>
                        <a:rPr lang="zh-TW" sz="2000" b="0" kern="100" dirty="0" smtClean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班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0" kern="100" dirty="0">
                          <a:solidFill>
                            <a:schemeClr val="bg1"/>
                          </a:solidFill>
                          <a:effectLst/>
                          <a:latin typeface="華康粗黑體" pitchFamily="49" charset="-120"/>
                          <a:ea typeface="華康粗黑體" pitchFamily="49" charset="-120"/>
                        </a:rPr>
                        <a:t> </a:t>
                      </a:r>
                      <a:endParaRPr lang="zh-TW" sz="2000" b="0" kern="100" dirty="0">
                        <a:solidFill>
                          <a:schemeClr val="bg1"/>
                        </a:solidFill>
                        <a:effectLst/>
                        <a:latin typeface="華康粗黑體" pitchFamily="49" charset="-120"/>
                        <a:ea typeface="華康粗黑體" pitchFamily="49" charset="-120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70C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3646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7586" name="Rectangle 2"/>
              <p:cNvSpPr>
                <a:spLocks noGrp="1" noChangeArrowheads="1"/>
              </p:cNvSpPr>
              <p:nvPr>
                <p:ph type="title" idx="4294967295"/>
              </p:nvPr>
            </p:nvSpPr>
            <p:spPr>
              <a:xfrm>
                <a:off x="611561" y="1412776"/>
                <a:ext cx="8136904" cy="5094386"/>
              </a:xfrm>
            </p:spPr>
            <p:txBody>
              <a:bodyPr>
                <a:normAutofit fontScale="90000"/>
              </a:bodyPr>
              <a:lstStyle/>
              <a:p>
                <a:pPr algn="l">
                  <a:defRPr/>
                </a:pPr>
                <a:r>
                  <a:rPr lang="en-US" altLang="zh-TW" sz="3200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華康粗黑體" pitchFamily="49" charset="-120"/>
                    <a:ea typeface="華康粗黑體" pitchFamily="49" charset="-120"/>
                    <a:cs typeface="Times New Roman" pitchFamily="18" charset="0"/>
                  </a:rPr>
                  <a:t/>
                </a:r>
                <a:br>
                  <a:rPr lang="en-US" altLang="zh-TW" sz="3200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華康粗黑體" pitchFamily="49" charset="-120"/>
                    <a:ea typeface="華康粗黑體" pitchFamily="49" charset="-120"/>
                    <a:cs typeface="Times New Roman" pitchFamily="18" charset="0"/>
                  </a:rPr>
                </a:br>
                <a:r>
                  <a:rPr lang="en-US" altLang="zh-TW" sz="4000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dobe 繁黑體 Std B" pitchFamily="34" charset="-120"/>
                    <a:ea typeface="Adobe 繁黑體 Std B" pitchFamily="34" charset="-120"/>
                    <a:cs typeface="Times New Roman" pitchFamily="18" charset="0"/>
                  </a:rPr>
                  <a:t/>
                </a:r>
                <a:br>
                  <a:rPr lang="en-US" altLang="zh-TW" sz="4000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dobe 繁黑體 Std B" pitchFamily="34" charset="-120"/>
                    <a:ea typeface="Adobe 繁黑體 Std B" pitchFamily="34" charset="-120"/>
                    <a:cs typeface="Times New Roman" pitchFamily="18" charset="0"/>
                  </a:rPr>
                </a:br>
                <a:r>
                  <a:rPr lang="en-US" altLang="zh-TW" sz="4000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dobe 繁黑體 Std B" pitchFamily="34" charset="-120"/>
                    <a:ea typeface="Adobe 繁黑體 Std B" pitchFamily="34" charset="-120"/>
                    <a:cs typeface="Times New Roman" pitchFamily="18" charset="0"/>
                  </a:rPr>
                  <a:t/>
                </a:r>
                <a:br>
                  <a:rPr lang="en-US" altLang="zh-TW" sz="4000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dobe 繁黑體 Std B" pitchFamily="34" charset="-120"/>
                    <a:ea typeface="Adobe 繁黑體 Std B" pitchFamily="34" charset="-120"/>
                    <a:cs typeface="Times New Roman" pitchFamily="18" charset="0"/>
                  </a:rPr>
                </a:br>
                <a:r>
                  <a:rPr lang="zh-TW" altLang="en-US" sz="4000" dirty="0" smtClean="0">
                    <a:solidFill>
                      <a:srgbClr val="FF0000"/>
                    </a:solidFill>
                    <a:latin typeface="華康粗黑體" pitchFamily="49" charset="-120"/>
                    <a:ea typeface="華康粗黑體" pitchFamily="49" charset="-120"/>
                    <a:cs typeface="Times New Roman" pitchFamily="18" charset="0"/>
                  </a:rPr>
                  <a:t>專業</a:t>
                </a:r>
                <a:r>
                  <a:rPr lang="zh-TW" altLang="en-US" sz="4000" dirty="0">
                    <a:solidFill>
                      <a:srgbClr val="FF0000"/>
                    </a:solidFill>
                    <a:latin typeface="華康粗黑體" pitchFamily="49" charset="-120"/>
                    <a:ea typeface="華康粗黑體" pitchFamily="49" charset="-120"/>
                    <a:cs typeface="Times New Roman" pitchFamily="18" charset="0"/>
                  </a:rPr>
                  <a:t>課程</a:t>
                </a:r>
                <a14:m>
                  <m:oMath xmlns:m="http://schemas.openxmlformats.org/officeDocument/2006/math">
                    <m:r>
                      <a:rPr lang="en-US" altLang="zh-TW" sz="4000" i="1">
                        <a:solidFill>
                          <a:srgbClr val="FF0000"/>
                        </a:solidFill>
                        <a:latin typeface="Cambria Math"/>
                        <a:ea typeface="Adobe 繁黑體 Std B" pitchFamily="34" charset="-120"/>
                        <a:cs typeface="Times New Roman" pitchFamily="18" charset="0"/>
                      </a:rPr>
                      <m:t>+</m:t>
                    </m:r>
                  </m:oMath>
                </a14:m>
                <a:r>
                  <a:rPr lang="zh-TW" altLang="en-US" sz="4000" dirty="0">
                    <a:solidFill>
                      <a:srgbClr val="FF0000"/>
                    </a:solidFill>
                    <a:latin typeface="華康粗黑體" pitchFamily="49" charset="-120"/>
                    <a:ea typeface="華康粗黑體" pitchFamily="49" charset="-120"/>
                    <a:cs typeface="Times New Roman" pitchFamily="18" charset="0"/>
                  </a:rPr>
                  <a:t>藝文</a:t>
                </a:r>
                <a:r>
                  <a:rPr lang="zh-TW" altLang="zh-TW" sz="4000" dirty="0">
                    <a:solidFill>
                      <a:srgbClr val="FF0000"/>
                    </a:solidFill>
                    <a:latin typeface="華康粗黑體" pitchFamily="49" charset="-120"/>
                    <a:ea typeface="華康粗黑體" pitchFamily="49" charset="-120"/>
                  </a:rPr>
                  <a:t>參訪</a:t>
                </a:r>
                <a14:m>
                  <m:oMath xmlns:m="http://schemas.openxmlformats.org/officeDocument/2006/math">
                    <m:r>
                      <a:rPr lang="en-US" altLang="zh-TW" sz="4000" i="1">
                        <a:solidFill>
                          <a:srgbClr val="FF0000"/>
                        </a:solidFill>
                        <a:latin typeface="Cambria Math"/>
                        <a:ea typeface="Adobe 繁黑體 Std B" pitchFamily="34" charset="-120"/>
                        <a:cs typeface="Times New Roman" pitchFamily="18" charset="0"/>
                      </a:rPr>
                      <m:t>+</m:t>
                    </m:r>
                  </m:oMath>
                </a14:m>
                <a:r>
                  <a:rPr lang="zh-TW" altLang="en-US" sz="4000" dirty="0">
                    <a:solidFill>
                      <a:srgbClr val="FF0000"/>
                    </a:solidFill>
                    <a:latin typeface="華康粗黑體" pitchFamily="49" charset="-120"/>
                    <a:ea typeface="華康粗黑體" pitchFamily="49" charset="-120"/>
                  </a:rPr>
                  <a:t>臺灣</a:t>
                </a:r>
                <a:r>
                  <a:rPr lang="zh-TW" altLang="zh-TW" sz="4000" dirty="0" smtClean="0">
                    <a:solidFill>
                      <a:srgbClr val="FF0000"/>
                    </a:solidFill>
                    <a:latin typeface="華康粗黑體" pitchFamily="49" charset="-120"/>
                    <a:ea typeface="華康粗黑體" pitchFamily="49" charset="-120"/>
                  </a:rPr>
                  <a:t>旅遊</a:t>
                </a:r>
                <a:r>
                  <a:rPr lang="en-US" altLang="zh-TW" sz="4000" dirty="0" smtClean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  <a:t/>
                </a:r>
                <a:br>
                  <a:rPr lang="en-US" altLang="zh-TW" sz="4000" dirty="0" smtClean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</a:br>
                <a:r>
                  <a:rPr lang="en-US" altLang="zh-TW" sz="3600" dirty="0" smtClean="0"/>
                  <a:t/>
                </a:r>
                <a:br>
                  <a:rPr lang="en-US" altLang="zh-TW" sz="3600" dirty="0" smtClean="0"/>
                </a:br>
                <a:r>
                  <a:rPr lang="zh-TW" altLang="en-US" sz="3100" b="1" dirty="0" smtClean="0">
                    <a:solidFill>
                      <a:srgbClr val="FF0000"/>
                    </a:solidFill>
                    <a:latin typeface="華康粗黑體" pitchFamily="49" charset="-120"/>
                    <a:ea typeface="華康粗黑體" pitchFamily="49" charset="-120"/>
                  </a:rPr>
                  <a:t>* </a:t>
                </a:r>
                <a:r>
                  <a:rPr lang="zh-TW" altLang="zh-TW" sz="3100" b="1" dirty="0" smtClean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  <a:t>涵養</a:t>
                </a:r>
                <a:r>
                  <a:rPr lang="zh-TW" altLang="zh-TW" sz="3100" b="1" dirty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  <a:t>從事藝術創作與文創產業的</a:t>
                </a:r>
                <a:r>
                  <a:rPr lang="zh-TW" altLang="zh-TW" sz="3100" b="1" dirty="0">
                    <a:solidFill>
                      <a:srgbClr val="FF0000"/>
                    </a:solidFill>
                    <a:latin typeface="華康粗黑體" pitchFamily="49" charset="-120"/>
                    <a:ea typeface="華康粗黑體" pitchFamily="49" charset="-120"/>
                  </a:rPr>
                  <a:t>專業</a:t>
                </a:r>
                <a:r>
                  <a:rPr lang="zh-TW" altLang="zh-TW" sz="3100" b="1" dirty="0" smtClean="0">
                    <a:solidFill>
                      <a:srgbClr val="FF0000"/>
                    </a:solidFill>
                    <a:latin typeface="華康粗黑體" pitchFamily="49" charset="-120"/>
                    <a:ea typeface="華康粗黑體" pitchFamily="49" charset="-120"/>
                  </a:rPr>
                  <a:t>實力</a:t>
                </a:r>
                <a:r>
                  <a:rPr lang="en-US" altLang="zh-TW" sz="3100" b="1" dirty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  <a:t/>
                </a:r>
                <a:br>
                  <a:rPr lang="en-US" altLang="zh-TW" sz="3100" b="1" dirty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</a:br>
                <a:r>
                  <a:rPr lang="zh-TW" altLang="en-US" sz="3100" b="1" dirty="0">
                    <a:solidFill>
                      <a:srgbClr val="FF0000"/>
                    </a:solidFill>
                    <a:latin typeface="華康粗黑體" pitchFamily="49" charset="-120"/>
                    <a:ea typeface="華康粗黑體" pitchFamily="49" charset="-120"/>
                  </a:rPr>
                  <a:t>*</a:t>
                </a:r>
                <a:r>
                  <a:rPr lang="zh-TW" altLang="en-US" sz="3100" b="1" dirty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  <a:t> </a:t>
                </a:r>
                <a:r>
                  <a:rPr lang="zh-TW" altLang="en-US" sz="3100" b="1" dirty="0" smtClean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  <a:t>藝文參訪引導</a:t>
                </a:r>
                <a:r>
                  <a:rPr lang="zh-TW" altLang="zh-TW" sz="3100" b="1" dirty="0" smtClean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  <a:t>學員</a:t>
                </a:r>
                <a:r>
                  <a:rPr lang="zh-TW" altLang="en-US" sz="3100" b="1" dirty="0" smtClean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  <a:t>體驗</a:t>
                </a:r>
                <a:r>
                  <a:rPr lang="zh-TW" altLang="en-US" sz="3100" b="1" dirty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  <a:t>與學習</a:t>
                </a:r>
                <a:r>
                  <a:rPr lang="zh-TW" altLang="zh-TW" sz="3100" b="1" dirty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  <a:t>臺灣藝文機構與</a:t>
                </a:r>
                <a:r>
                  <a:rPr lang="en-US" altLang="zh-TW" sz="3100" b="1" dirty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  <a:t/>
                </a:r>
                <a:br>
                  <a:rPr lang="en-US" altLang="zh-TW" sz="3100" b="1" dirty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</a:br>
                <a:r>
                  <a:rPr lang="zh-TW" altLang="en-US" sz="3100" b="1" dirty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  <a:t>  藝術</a:t>
                </a:r>
                <a:r>
                  <a:rPr lang="zh-TW" altLang="zh-TW" sz="3100" b="1" dirty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  <a:t>大師的</a:t>
                </a:r>
                <a:r>
                  <a:rPr lang="zh-TW" altLang="en-US" sz="3100" b="1" dirty="0">
                    <a:solidFill>
                      <a:srgbClr val="FF0000"/>
                    </a:solidFill>
                    <a:latin typeface="華康粗黑體" pitchFamily="49" charset="-120"/>
                    <a:ea typeface="華康粗黑體" pitchFamily="49" charset="-120"/>
                  </a:rPr>
                  <a:t>創意</a:t>
                </a:r>
                <a:r>
                  <a:rPr lang="zh-TW" altLang="zh-TW" sz="3100" b="1" dirty="0">
                    <a:solidFill>
                      <a:srgbClr val="FF0000"/>
                    </a:solidFill>
                    <a:latin typeface="華康粗黑體" pitchFamily="49" charset="-120"/>
                    <a:ea typeface="華康粗黑體" pitchFamily="49" charset="-120"/>
                  </a:rPr>
                  <a:t>軟實力</a:t>
                </a:r>
                <a:r>
                  <a:rPr lang="en-US" altLang="zh-TW" sz="3100" b="1" dirty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  <a:t/>
                </a:r>
                <a:br>
                  <a:rPr lang="en-US" altLang="zh-TW" sz="3100" b="1" dirty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</a:br>
                <a:r>
                  <a:rPr lang="zh-TW" altLang="en-US" sz="3100" b="1" dirty="0" smtClean="0">
                    <a:solidFill>
                      <a:srgbClr val="FF0000"/>
                    </a:solidFill>
                    <a:latin typeface="華康粗黑體" pitchFamily="49" charset="-120"/>
                    <a:ea typeface="華康粗黑體" pitchFamily="49" charset="-120"/>
                  </a:rPr>
                  <a:t>* </a:t>
                </a:r>
                <a:r>
                  <a:rPr lang="zh-TW" altLang="zh-TW" sz="3100" b="1" dirty="0" smtClean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  <a:t>臺灣</a:t>
                </a:r>
                <a:r>
                  <a:rPr lang="zh-TW" altLang="en-US" sz="3100" b="1" dirty="0" smtClean="0">
                    <a:solidFill>
                      <a:srgbClr val="800080"/>
                    </a:solidFill>
                    <a:latin typeface="華康粗黑體" pitchFamily="49" charset="-120"/>
                    <a:ea typeface="華康粗黑體" pitchFamily="49" charset="-120"/>
                  </a:rPr>
                  <a:t>旅遊體驗</a:t>
                </a:r>
                <a:r>
                  <a:rPr lang="zh-TW" altLang="en-US" sz="3100" b="1" dirty="0" smtClean="0">
                    <a:solidFill>
                      <a:srgbClr val="FF0000"/>
                    </a:solidFill>
                    <a:latin typeface="華康粗黑體" pitchFamily="49" charset="-120"/>
                    <a:ea typeface="華康粗黑體" pitchFamily="49" charset="-120"/>
                  </a:rPr>
                  <a:t>臺灣風光與風俗文化</a:t>
                </a:r>
                <a:r>
                  <a:rPr lang="en-US" altLang="zh-TW" sz="3600" dirty="0" smtClean="0"/>
                  <a:t/>
                </a:r>
                <a:br>
                  <a:rPr lang="en-US" altLang="zh-TW" sz="3600" dirty="0" smtClean="0"/>
                </a:br>
                <a:r>
                  <a:rPr lang="en-US" altLang="zh-TW" sz="3600" dirty="0" smtClean="0"/>
                  <a:t/>
                </a:r>
                <a:br>
                  <a:rPr lang="en-US" altLang="zh-TW" sz="3600" dirty="0" smtClean="0"/>
                </a:br>
                <a:r>
                  <a:rPr lang="en-US" altLang="zh-TW" sz="3600" dirty="0" smtClean="0"/>
                  <a:t/>
                </a:r>
                <a:br>
                  <a:rPr lang="en-US" altLang="zh-TW" sz="3600" dirty="0" smtClean="0"/>
                </a:br>
                <a:r>
                  <a:rPr lang="en-US" altLang="zh-TW" sz="3600" dirty="0" smtClean="0"/>
                  <a:t/>
                </a:r>
                <a:br>
                  <a:rPr lang="en-US" altLang="zh-TW" sz="3600" dirty="0" smtClean="0"/>
                </a:br>
                <a:r>
                  <a:rPr lang="en-US" altLang="zh-TW" sz="3600" dirty="0" smtClean="0"/>
                  <a:t/>
                </a:r>
                <a:br>
                  <a:rPr lang="en-US" altLang="zh-TW" sz="3600" dirty="0" smtClean="0"/>
                </a:br>
                <a:r>
                  <a:rPr lang="en-US" altLang="zh-TW" sz="3600" dirty="0" smtClean="0"/>
                  <a:t/>
                </a:r>
                <a:br>
                  <a:rPr lang="en-US" altLang="zh-TW" sz="3600" dirty="0" smtClean="0"/>
                </a:br>
                <a:r>
                  <a:rPr lang="en-US" altLang="zh-TW" sz="4000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dobe 繁黑體 Std B" pitchFamily="34" charset="-120"/>
                    <a:ea typeface="Adobe 繁黑體 Std B" pitchFamily="34" charset="-120"/>
                    <a:cs typeface="Times New Roman" pitchFamily="18" charset="0"/>
                  </a:rPr>
                  <a:t/>
                </a:r>
                <a:br>
                  <a:rPr lang="en-US" altLang="zh-TW" sz="4000" dirty="0" smtClean="0">
                    <a:solidFill>
                      <a:srgbClr val="7030A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dobe 繁黑體 Std B" pitchFamily="34" charset="-120"/>
                    <a:ea typeface="Adobe 繁黑體 Std B" pitchFamily="34" charset="-120"/>
                    <a:cs typeface="Times New Roman" pitchFamily="18" charset="0"/>
                  </a:rPr>
                </a:br>
                <a:r>
                  <a:rPr lang="en-US" altLang="zh-TW" sz="3200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dobe 繁黑體 Std B" pitchFamily="34" charset="-120"/>
                    <a:ea typeface="Adobe 繁黑體 Std B" pitchFamily="34" charset="-120"/>
                    <a:cs typeface="Times New Roman" pitchFamily="18" charset="0"/>
                  </a:rPr>
                  <a:t/>
                </a:r>
                <a:br>
                  <a:rPr lang="en-US" altLang="zh-TW" sz="3200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dobe 繁黑體 Std B" pitchFamily="34" charset="-120"/>
                    <a:ea typeface="Adobe 繁黑體 Std B" pitchFamily="34" charset="-120"/>
                    <a:cs typeface="Times New Roman" pitchFamily="18" charset="0"/>
                  </a:rPr>
                </a:br>
                <a:endParaRPr lang="en-GB" altLang="zh-TW" sz="3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dobe 繁黑體 Std B" pitchFamily="34" charset="-120"/>
                  <a:ea typeface="Adobe 繁黑體 Std B" pitchFamily="34" charset="-120"/>
                </a:endParaRPr>
              </a:p>
            </p:txBody>
          </p:sp>
        </mc:Choice>
        <mc:Fallback xmlns="">
          <p:sp>
            <p:nvSpPr>
              <p:cNvPr id="67586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 idx="4294967295"/>
              </p:nvPr>
            </p:nvSpPr>
            <p:spPr>
              <a:xfrm>
                <a:off x="611561" y="1412776"/>
                <a:ext cx="8136904" cy="5094386"/>
              </a:xfrm>
              <a:blipFill rotWithShape="1">
                <a:blip r:embed="rId3"/>
                <a:stretch>
                  <a:fillRect l="-2247" t="-2515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4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3074" name="Picture 2" descr="C:\Documents and Settings\100-01\桌面\581d4f73cde548ffbb9ffeeac7bef3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864" y="4307920"/>
            <a:ext cx="3816424" cy="2146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Documents and Settings\100-01\桌面\2011gpr_img1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729" y="4272260"/>
            <a:ext cx="3365818" cy="223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11359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71600" y="4797152"/>
            <a:ext cx="7848872" cy="1710010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珠寶設計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專業課程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珠寶</a:t>
            </a: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設計概論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金屬</a:t>
            </a: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工藝</a:t>
            </a:r>
            <a: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金屬</a:t>
            </a: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鍛造工藝</a:t>
            </a:r>
            <a: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實</a:t>
            </a:r>
            <a:r>
              <a:rPr lang="zh-TW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作工</a:t>
            </a:r>
            <a:r>
              <a:rPr lang="zh-TW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作坊</a:t>
            </a:r>
            <a: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成果發表與講評</a:t>
            </a:r>
            <a: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100" b="1" dirty="0" smtClean="0">
                <a:solidFill>
                  <a:srgbClr val="0070C0"/>
                </a:solidFill>
                <a:latin typeface="華康中特圓體" pitchFamily="49" charset="-120"/>
                <a:ea typeface="華康中特圓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中特圓體" pitchFamily="49" charset="-120"/>
                <a:ea typeface="華康中特圓體" pitchFamily="49" charset="-120"/>
              </a:rPr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5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7171" name="Picture 3" descr="C:\Documents and Settings\100-01\桌面\研修班照片\14b43f33bec74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154937"/>
            <a:ext cx="3883489" cy="2746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7703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3528" y="4221088"/>
            <a:ext cx="8496944" cy="2286074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en-US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>       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   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動漫設計創意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6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6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8194" name="Picture 2" descr="N:\16設計學院資料夾\多媒體動畫藝術學系\To博物館\清明上河圖\圖形2006_05_16_2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140968"/>
            <a:ext cx="2290484" cy="3237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187624" y="2852936"/>
            <a:ext cx="3888432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32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專業課程</a:t>
            </a:r>
            <a:r>
              <a:rPr lang="en-US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2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28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手</a:t>
            </a:r>
            <a:r>
              <a:rPr lang="zh-TW" altLang="zh-TW" sz="28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繪角色</a:t>
            </a:r>
            <a:r>
              <a:rPr lang="zh-TW" altLang="zh-TW" sz="28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設定</a:t>
            </a:r>
            <a:endParaRPr lang="en-US" altLang="zh-TW" sz="2800" b="1" dirty="0" smtClean="0">
              <a:solidFill>
                <a:srgbClr val="0070C0"/>
              </a:solidFill>
              <a:latin typeface="華康粗黑體" pitchFamily="49" charset="-120"/>
              <a:ea typeface="華康粗黑體" pitchFamily="49" charset="-120"/>
            </a:endParaRPr>
          </a:p>
          <a:p>
            <a:r>
              <a:rPr lang="zh-TW" altLang="zh-TW" sz="28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故事</a:t>
            </a:r>
            <a:r>
              <a:rPr lang="zh-TW" altLang="zh-TW" sz="28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腳本發想</a:t>
            </a:r>
            <a:r>
              <a:rPr lang="en-US" altLang="zh-TW" sz="28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28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28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Game </a:t>
            </a:r>
            <a:r>
              <a:rPr lang="en-US" altLang="zh-TW" sz="28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Art </a:t>
            </a:r>
            <a:r>
              <a:rPr lang="zh-TW" altLang="zh-TW" sz="28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遊戲美術</a:t>
            </a:r>
            <a:r>
              <a:rPr lang="en-US" altLang="zh-TW" sz="28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28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28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角色</a:t>
            </a:r>
            <a:r>
              <a:rPr lang="zh-TW" altLang="zh-TW" sz="28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建</a:t>
            </a:r>
            <a:r>
              <a:rPr lang="zh-TW" altLang="zh-TW" sz="28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構</a:t>
            </a:r>
            <a:endParaRPr lang="en-US" altLang="zh-TW" sz="2800" b="1" dirty="0" smtClean="0">
              <a:solidFill>
                <a:srgbClr val="0070C0"/>
              </a:solidFill>
              <a:latin typeface="華康粗黑體" pitchFamily="49" charset="-120"/>
              <a:ea typeface="華康粗黑體" pitchFamily="49" charset="-120"/>
            </a:endParaRPr>
          </a:p>
          <a:p>
            <a:r>
              <a:rPr lang="zh-TW" altLang="zh-TW" sz="28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背景模型</a:t>
            </a:r>
            <a:r>
              <a:rPr lang="zh-TW" altLang="en-US" sz="28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     </a:t>
            </a:r>
            <a:endParaRPr lang="en-US" altLang="zh-TW" sz="2800" b="1" dirty="0" smtClean="0">
              <a:solidFill>
                <a:srgbClr val="0070C0"/>
              </a:solidFill>
              <a:latin typeface="華康粗黑體" pitchFamily="49" charset="-120"/>
              <a:ea typeface="華康粗黑體" pitchFamily="49" charset="-120"/>
            </a:endParaRPr>
          </a:p>
          <a:p>
            <a:r>
              <a:rPr lang="zh-TW" altLang="zh-TW" sz="28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光</a:t>
            </a:r>
            <a:r>
              <a:rPr lang="zh-TW" altLang="zh-TW" sz="28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影</a:t>
            </a:r>
            <a:r>
              <a:rPr lang="zh-TW" altLang="zh-TW" sz="28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製作</a:t>
            </a:r>
            <a:r>
              <a:rPr lang="en-US" altLang="zh-TW" sz="28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28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28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3D</a:t>
            </a:r>
            <a:r>
              <a:rPr lang="zh-TW" altLang="zh-TW" sz="28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角色</a:t>
            </a:r>
            <a:r>
              <a:rPr lang="zh-TW" altLang="zh-TW" sz="28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動畫設計</a:t>
            </a:r>
            <a:r>
              <a:rPr lang="en-US" altLang="zh-TW" sz="28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28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2800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2800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endParaRPr lang="zh-TW" altLang="en-US" sz="2800" dirty="0">
              <a:solidFill>
                <a:srgbClr val="0070C0"/>
              </a:solidFill>
              <a:latin typeface="華康粗黑體" pitchFamily="49" charset="-120"/>
              <a:ea typeface="華康粗黑體" pitchFamily="49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738331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5229200"/>
            <a:ext cx="8453234" cy="1430363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en-US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>  </a:t>
            </a:r>
            <a:r>
              <a:rPr lang="zh-TW" altLang="en-US" sz="40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> 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  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視覺藝術與廣告設計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  </a:t>
            </a: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  </a:t>
            </a:r>
            <a:r>
              <a:rPr lang="zh-TW" altLang="en-US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</a:t>
            </a:r>
            <a:r>
              <a:rPr lang="zh-TW" altLang="en-US" sz="31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課程</a:t>
            </a:r>
            <a:r>
              <a:rPr lang="en-US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  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視覺</a:t>
            </a: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藝術與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形象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  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當代</a:t>
            </a: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廣告設計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發展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  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廣告</a:t>
            </a: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設計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實務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  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廣告</a:t>
            </a: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設計案例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解析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  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實</a:t>
            </a: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作工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作坊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 </a:t>
            </a:r>
            <a:r>
              <a:rPr lang="zh-TW" altLang="en-US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 成果</a:t>
            </a:r>
            <a:r>
              <a:rPr lang="zh-TW" altLang="en-US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發表與講評</a:t>
            </a:r>
            <a: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7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7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9218" name="Picture 2" descr="N:\16設計學院資料夾\視覺傳達設計學系\給季綾\2011工作營展場照片\DSC_49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507" y="3068960"/>
            <a:ext cx="4490206" cy="3006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38331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99592" y="5229200"/>
            <a:ext cx="7920880" cy="1277962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創意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設計</a:t>
            </a: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專業課程</a:t>
            </a:r>
            <a:r>
              <a:rPr lang="en-US" altLang="zh-TW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文</a:t>
            </a: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創產業美學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基礎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城鄉視覺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規劃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設計資料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採集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實作工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作坊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成果發表</a:t>
            </a:r>
            <a:r>
              <a:rPr lang="zh-TW" altLang="en-US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與講評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8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8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242" name="Picture 2" descr="N:\16設計學院資料夾\視覺傳達設計學系\給純安\2011522新一代設計展\DSC_14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140968"/>
            <a:ext cx="418387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69666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576" y="4869160"/>
            <a:ext cx="8064896" cy="1638002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  <a:t/>
            </a:r>
            <a:br>
              <a:rPr lang="en-US" altLang="zh-TW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華康粗黑體" pitchFamily="49" charset="-120"/>
                <a:ea typeface="華康粗黑體" pitchFamily="49" charset="-120"/>
                <a:cs typeface="Times New Roman" pitchFamily="18" charset="0"/>
              </a:rPr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藝術</a:t>
            </a:r>
            <a:r>
              <a:rPr lang="zh-TW" altLang="en-US" sz="4000" b="1" dirty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與文創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菁英短期</a:t>
            </a:r>
            <a:r>
              <a:rPr lang="zh-TW" altLang="en-US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研習</a:t>
            </a:r>
            <a:r>
              <a:rPr lang="zh-TW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80008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文創產業研習</a:t>
            </a:r>
            <a:r>
              <a:rPr lang="zh-TW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班</a:t>
            </a:r>
            <a: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40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6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en-US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>專業課程</a:t>
            </a:r>
            <a:r>
              <a:rPr lang="en-US" altLang="zh-TW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FF000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文化</a:t>
            </a: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創意產業發展</a:t>
            </a:r>
            <a:r>
              <a:rPr lang="zh-TW" altLang="en-US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zh-TW" altLang="en-US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文創產業美學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基礎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企劃</a:t>
            </a: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開發與創作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流程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數位影音與數位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行銷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文化觀光與商品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創意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zh-TW" altLang="zh-TW" sz="3100" b="1" dirty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案例研討工作</a:t>
            </a:r>
            <a:r>
              <a:rPr lang="zh-TW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>坊</a:t>
            </a:r>
            <a: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  <a:t/>
            </a:r>
            <a:br>
              <a:rPr lang="en-US" altLang="zh-TW" sz="3100" b="1" dirty="0" smtClean="0">
                <a:solidFill>
                  <a:srgbClr val="0070C0"/>
                </a:solidFill>
                <a:latin typeface="華康粗黑體" pitchFamily="49" charset="-120"/>
                <a:ea typeface="華康粗黑體" pitchFamily="49" charset="-120"/>
              </a:rPr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 smtClean="0"/>
              <a:t/>
            </a:r>
            <a:br>
              <a:rPr lang="en-US" altLang="zh-TW" sz="3600" dirty="0" smtClean="0"/>
            </a:br>
            <a: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  <a:t/>
            </a:r>
            <a:br>
              <a:rPr lang="en-US" altLang="zh-TW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繁黑體 Std B" pitchFamily="34" charset="-120"/>
                <a:ea typeface="Adobe 繁黑體 Std B" pitchFamily="34" charset="-120"/>
                <a:cs typeface="Times New Roman" pitchFamily="18" charset="0"/>
              </a:rPr>
            </a:br>
            <a:endParaRPr lang="en-GB" altLang="zh-TW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繁黑體 Std B" pitchFamily="34" charset="-120"/>
              <a:ea typeface="Adobe 繁黑體 Std B" pitchFamily="34" charset="-120"/>
            </a:endParaRPr>
          </a:p>
        </p:txBody>
      </p:sp>
      <p:sp>
        <p:nvSpPr>
          <p:cNvPr id="53" name="投影片編號版面配置區 7"/>
          <p:cNvSpPr txBox="1">
            <a:spLocks/>
          </p:cNvSpPr>
          <p:nvPr/>
        </p:nvSpPr>
        <p:spPr>
          <a:xfrm>
            <a:off x="7010400" y="65071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840077F6-D5DF-4F55-9D44-58344F56DD52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kumimoji="0" lang="zh-TW" altLang="en-US" sz="1200" dirty="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" name="投影片編號版面配置區 4"/>
          <p:cNvSpPr>
            <a:spLocks noGrp="1"/>
          </p:cNvSpPr>
          <p:nvPr>
            <p:ph type="sldNum" sz="quarter" idx="12"/>
          </p:nvPr>
        </p:nvSpPr>
        <p:spPr>
          <a:xfrm>
            <a:off x="7162800" y="6651625"/>
            <a:ext cx="2133600" cy="365125"/>
          </a:xfrm>
        </p:spPr>
        <p:txBody>
          <a:bodyPr/>
          <a:lstStyle/>
          <a:p>
            <a:pPr>
              <a:defRPr/>
            </a:pPr>
            <a:fld id="{A7D84321-3E65-4F0B-A604-632649DF9591}" type="slidenum">
              <a:rPr lang="en-US" altLang="zh-TW"/>
              <a:pPr>
                <a:defRPr/>
              </a:pPr>
              <a:t>9</a:t>
            </a:fld>
            <a:endParaRPr lang="zh-TW" altLang="en-US" dirty="0"/>
          </a:p>
        </p:txBody>
      </p:sp>
      <p:sp>
        <p:nvSpPr>
          <p:cNvPr id="11" name="投影片編號版面配置區 7"/>
          <p:cNvSpPr txBox="1">
            <a:spLocks/>
          </p:cNvSpPr>
          <p:nvPr/>
        </p:nvSpPr>
        <p:spPr>
          <a:xfrm>
            <a:off x="7162800" y="6659563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4F1BA32A-4D3C-40BF-B593-DE7821857B6C}" type="slidenum">
              <a:rPr kumimoji="0" lang="en-US" altLang="zh-TW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kumimoji="0" lang="zh-TW" altLang="en-US" sz="1200">
              <a:solidFill>
                <a:schemeClr val="tx1">
                  <a:tint val="7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068960"/>
            <a:ext cx="3760787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92080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4572</TotalTime>
  <Words>333</Words>
  <Application>Microsoft Office PowerPoint</Application>
  <PresentationFormat>如螢幕大小 (4:3)</PresentationFormat>
  <Paragraphs>163</Paragraphs>
  <Slides>23</Slides>
  <Notes>23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23</vt:i4>
      </vt:variant>
    </vt:vector>
  </HeadingPairs>
  <TitlesOfParts>
    <vt:vector size="24" baseType="lpstr">
      <vt:lpstr>Office 佈景主題</vt:lpstr>
      <vt:lpstr> 國立臺灣藝術大學 推廣教育中心－ 國際化藝術推廣教育的殿堂  </vt:lpstr>
      <vt:lpstr>    藝術與文創菁英短期研習班  招生對象： * 藝文領域本科生或專科生 * 藝術文化專業人士 * 藝文企業或機關團體 * 對藝術學科有興趣的高中生   </vt:lpstr>
      <vt:lpstr>    </vt:lpstr>
      <vt:lpstr>   專業課程+藝文參訪+臺灣旅遊  * 涵養從事藝術創作與文創產業的專業實力 * 藝文參訪引導學員體驗與學習臺灣藝文機構與   藝術大師的創意軟實力 * 臺灣旅遊體驗臺灣風光與風俗文化        </vt:lpstr>
      <vt:lpstr>  藝術與文創菁英短期研習班 珠寶設計研習班  專業課程 珠寶設計概論 金屬工藝 金屬鍛造工藝 實作工作坊 成果發表與講評          </vt:lpstr>
      <vt:lpstr>         藝術與文創菁英短期研習班    動漫設計創意研習班                </vt:lpstr>
      <vt:lpstr>     藝術與文創菁英短期研習班   視覺藝術與廣告設計研習班      專業課程   視覺藝術與形象   當代廣告設計發展   廣告設計實務   廣告設計案例解析   實作工作坊   成果發表與講評           </vt:lpstr>
      <vt:lpstr>  藝術與文創菁英短期研習班 創意設計研習班  專業課程 文創產業美學基礎 城鄉視覺規劃 設計資料採集 實作工作坊 成果發表與講評           </vt:lpstr>
      <vt:lpstr>  藝術與文創菁英短期研習班 文創產業研習班  專業課程 文化創意產業發展 文創產業美學基礎 企劃開發與創作流程 數位影音與數位行銷 文化觀光與商品創意 案例研討工作坊          </vt:lpstr>
      <vt:lpstr>  藝術與文創菁英短期研習班 書法與墨畫研習班  專業課程 書法 工筆重彩 四君子 花鳥 山水            </vt:lpstr>
      <vt:lpstr>   藝術與文創菁英短期研習班 文物鑑賞與收藏研習班  專業課程 文物市場與收藏 書畫藝術與市場發展 從文物收藏到文物投資 文物收藏的利益與商機 文物鑑賞與管理 文物鑑賞美學與市場操作 文物保險的概念與實務               </vt:lpstr>
      <vt:lpstr>   藝術與文創菁英短期研習班 石雕藝術研習班  專業課程 石雕藝術原理 石雕創作賞析 石雕藝術創作實物賞析 石雕工作坊 成果發表與講評              </vt:lpstr>
      <vt:lpstr>     藝術與文創菁英短期研習班 木雕藝術研習班    專業課程 木雕藝術原理 木雕創作賞析 木雕藝術創作實物賞析 木雕工作坊 成果發表與講評               </vt:lpstr>
      <vt:lpstr>   藝術與文創菁英短期研習班 綜合媒材雕塑藝術修班  專業課程 綜合媒材雕刻藝術原理 綜合媒材雕刻創作賞析 綜合媒材雕刻創作實物賞析 綜合媒材雕刻工作坊 成果發表與講評          </vt:lpstr>
      <vt:lpstr>  藝術與文創菁英短期研習班 現代舞與街舞研習班  專業課程 身心靈舞蹈 爵士舞 音樂與身體律動 街舞 即興舞蹈 成果發表與講評         </vt:lpstr>
      <vt:lpstr>  藝術與文創菁英短期研習班 創意表演研習班  專業課程 創意表演訓練 默劇小丑表演訓練 即興表演訓練 當代戲劇創作          </vt:lpstr>
      <vt:lpstr>  藝術與文創菁英短期研習班 流行音樂研習班  專業課程 當代流行音樂發展 音樂即興創意 演唱與美感 從古典看流行 音樂創作 成果發表與講評          </vt:lpstr>
      <vt:lpstr>  藝術與文創菁英短期研習班 民樂技藝研習班    專業課程 民樂的創新思維與實踐 民樂的文化與創作 臺灣箏樂的傳統與創新 電腦輔助民樂創作 數位聲音製作之應用 民樂技藝演練 成果發表與講評         </vt:lpstr>
      <vt:lpstr>   藝術與文創菁英短期研習班 廣電媒體與主持人研習班    專業課程 如何成為超級主持人 電視劇製作腳本 廣播節目創意與製作 數位錄音體驗與操作 廣播主播/主持技巧 廣播節目創意與製作 廣播劇製作腳本 廣播劇製播技巧          </vt:lpstr>
      <vt:lpstr>   藝術與文創菁英短期研習班 微電影創意製作  專業課程 微電影創作與運用 微電影形式與類型 企劃與腳本 攝影棚實務 剪接與影像處理 配樂與聲音製作 成果發表與講評      </vt:lpstr>
      <vt:lpstr>   藝術與文創菁英短期研習班 編劇與寫作研習班  專業課程 劇本創作原理 電影編劇基礎 編劇思維與寫作 電影短片編劇 編劇工作坊 成果發表與講評           </vt:lpstr>
      <vt:lpstr>    藝術與文創菁英短期研習班 數位內容研習班  專業課程 應用軟體輔助設計 網頁設計與製作 文字造型與編排 攝影技巧與應用 多媒體設計與製作 設計實作 成果發表與講評           </vt:lpstr>
      <vt:lpstr>  4藝術與文創菁英短期研習班 博物館經營管理研習班  專業課程 博物館概觀－經營面 博物館概觀－歷史面 博物館行銷與典藏品活用 博物館的教育推展 博物館參訪 博物館與古蹟再利用 形形色色博物館營運模式 研討工作坊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黃惠如</dc:creator>
  <cp:lastModifiedBy>100-001</cp:lastModifiedBy>
  <cp:revision>522</cp:revision>
  <cp:lastPrinted>2013-10-07T00:19:02Z</cp:lastPrinted>
  <dcterms:created xsi:type="dcterms:W3CDTF">2013-08-07T06:43:07Z</dcterms:created>
  <dcterms:modified xsi:type="dcterms:W3CDTF">2014-02-21T04:11:08Z</dcterms:modified>
</cp:coreProperties>
</file>